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8"/>
  </p:notesMasterIdLst>
  <p:sldIdLst>
    <p:sldId id="256" r:id="rId2"/>
    <p:sldId id="263" r:id="rId3"/>
    <p:sldId id="261" r:id="rId4"/>
    <p:sldId id="274" r:id="rId5"/>
    <p:sldId id="270" r:id="rId6"/>
    <p:sldId id="272" r:id="rId7"/>
    <p:sldId id="276" r:id="rId8"/>
    <p:sldId id="283" r:id="rId9"/>
    <p:sldId id="282" r:id="rId10"/>
    <p:sldId id="288" r:id="rId11"/>
    <p:sldId id="285" r:id="rId12"/>
    <p:sldId id="286" r:id="rId13"/>
    <p:sldId id="287" r:id="rId14"/>
    <p:sldId id="278" r:id="rId15"/>
    <p:sldId id="280" r:id="rId16"/>
    <p:sldId id="279" r:id="rId17"/>
    <p:sldId id="273" r:id="rId18"/>
    <p:sldId id="289" r:id="rId19"/>
    <p:sldId id="262" r:id="rId20"/>
    <p:sldId id="258" r:id="rId21"/>
    <p:sldId id="259" r:id="rId22"/>
    <p:sldId id="266" r:id="rId23"/>
    <p:sldId id="284" r:id="rId24"/>
    <p:sldId id="281" r:id="rId25"/>
    <p:sldId id="271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81013" autoAdjust="0"/>
  </p:normalViewPr>
  <p:slideViewPr>
    <p:cSldViewPr snapToGrid="0">
      <p:cViewPr varScale="1">
        <p:scale>
          <a:sx n="94" d="100"/>
          <a:sy n="94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F99E8-48A3-434B-93FB-607051DF055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BB276-043C-4699-8292-4A3D14911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0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gacy.com/obituaries/bostonglobe/obituary.aspx?pid=17040983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Firefighter</a:t>
            </a:r>
            <a:r>
              <a:rPr lang="en-US" baseline="0" dirty="0" smtClean="0"/>
              <a:t> Technology Group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Working with active working firefighters, tools, gear, and techniques to more efficiently: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Extinguish fires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Keep firefighters safer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Help entrapped have better chance of survival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1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Convert files to .csv using excel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Upload files to repository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Update ‘Description of Experiments’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0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Scripts use file for each folder</a:t>
            </a:r>
            <a:r>
              <a:rPr lang="en-US" baseline="0" dirty="0" smtClean="0"/>
              <a:t> titled “Description of Experiments” to find each experiment data file, find the start and stop time, and graph according to times indicated on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Edit time sheet to show proper data points on 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Only use time of data you want to show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Left:</a:t>
            </a:r>
            <a:r>
              <a:rPr lang="en-US" baseline="0" dirty="0" smtClean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Before editing ‘Description of Experiments’ for start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Post editing of times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label editing in 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‘5’ was removed because TC was not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Graph shows heat up of back-to-back ‘</a:t>
            </a:r>
            <a:r>
              <a:rPr lang="en-US" baseline="0" dirty="0" err="1" smtClean="0"/>
              <a:t>poofed</a:t>
            </a:r>
            <a:r>
              <a:rPr lang="en-US" baseline="0" dirty="0" smtClean="0"/>
              <a:t>’ material at 100C until inside heated to 70C then cool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With this we can: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can be quickly analyzed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uniformed charts if needed for reports or papers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 able to alter files to tailor specific requirements for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Scripts written for gear, radios, and helmets so all data can be used and analyzed as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45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Graph</a:t>
            </a:r>
            <a:r>
              <a:rPr lang="en-US" baseline="0" dirty="0" smtClean="0"/>
              <a:t> shows stored energy in turnout gear after being removed from heat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it cools down the interior temperatures stay higher and the outer temperatures cool faster then the inside temperatures.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3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Helmet</a:t>
            </a:r>
            <a:r>
              <a:rPr lang="en-US" baseline="0" dirty="0" smtClean="0"/>
              <a:t> testing was done on 880, 1010, and leather helmets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Testing done at 160C for 15 minutes and 260C for 5 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 helmets survived with little to no visible damage from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Testing data can be used to compare with data from field testing of helmets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95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Left: Helmet</a:t>
            </a:r>
            <a:r>
              <a:rPr lang="en-US" baseline="0" dirty="0" smtClean="0"/>
              <a:t> testing set up for lab, leather in flow loop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Right: Helmet testing set up for field tests at Delco (left leather, right 880)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4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Live,</a:t>
            </a:r>
            <a:r>
              <a:rPr lang="en-US" baseline="0" dirty="0" smtClean="0"/>
              <a:t> full scale testing at </a:t>
            </a:r>
            <a:r>
              <a:rPr lang="en-US" baseline="0" dirty="0" err="1" smtClean="0"/>
              <a:t>DelCo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Field test</a:t>
            </a:r>
            <a:r>
              <a:rPr lang="en-US" baseline="0" dirty="0" smtClean="0"/>
              <a:t> data: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TC Gear NOT USED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TC G1 Right Helmet Outside (Light Blue)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TC G2 Right Helmet Inside (Yellow)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G3 Right Mask Outside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G4 Right Mask Inside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G5 Left Helmet Outside (Red)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G6 Left Helmet Inside (Green)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G7 Left Mask Outside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TC G8 Left Mask </a:t>
            </a:r>
            <a:r>
              <a:rPr lang="en-US" baseline="0" dirty="0" smtClean="0"/>
              <a:t>Inside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If test results are similar can use flow loop as accurate representation of live fire condition for testing and set standards from that. </a:t>
            </a: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74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there is a fail it will not be because the technology</a:t>
            </a:r>
            <a:r>
              <a:rPr lang="en-US" baseline="0" dirty="0" smtClean="0"/>
              <a:t> failed under heat, will be because conditions failed firefighter.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4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Thermal classes established for electronic equipment </a:t>
            </a:r>
            <a:r>
              <a:rPr lang="en-US" baseline="0" dirty="0" smtClean="0"/>
              <a:t>in firefighting, not gear, helmets,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 research to</a:t>
            </a:r>
            <a:r>
              <a:rPr lang="en-US" baseline="0" dirty="0" smtClean="0"/>
              <a:t> prevent FF LODD’s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Understand capabilities of equipment and help make standards for adequate equipment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Understand limitations of FF turnout gear and properties of gear to better know situations FF’s should be entering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Understand fire, ventilation, fire flow, fire patterns and best practices for safe extinguishment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Conservation of life and property will as little risk to responders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year</a:t>
            </a:r>
            <a:r>
              <a:rPr lang="en-US" baseline="0" dirty="0" smtClean="0"/>
              <a:t> there have been 49 firefighter fatalities ALREADY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Picture: </a:t>
            </a:r>
            <a:r>
              <a:rPr lang="en-US" dirty="0" smtClean="0">
                <a:hlinkClick r:id="rId3"/>
              </a:rPr>
              <a:t>http://www.legacy.com/obituaries/bostonglobe/obituary.aspx?pid=170409832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  <a:r>
              <a:rPr lang="en-US" baseline="0" dirty="0" smtClean="0"/>
              <a:t> radio tests for this summer, only one model of radio failed, good news for firefighters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Note: W1 as not tested at class III due to button damage after class II, still functional but damaged slightly, W2 was then tested in class III to complete a full class test for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Pictures of all three radio models</a:t>
            </a:r>
            <a:r>
              <a:rPr lang="en-US" baseline="0" dirty="0" smtClean="0"/>
              <a:t> </a:t>
            </a:r>
            <a:r>
              <a:rPr lang="en-US" dirty="0" smtClean="0"/>
              <a:t>post thermal class III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07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Point</a:t>
            </a:r>
            <a:r>
              <a:rPr lang="en-US" baseline="0" dirty="0" smtClean="0"/>
              <a:t> </a:t>
            </a:r>
            <a:r>
              <a:rPr lang="en-US" dirty="0" smtClean="0"/>
              <a:t>of failure was the PTT</a:t>
            </a:r>
            <a:r>
              <a:rPr lang="en-US" baseline="0" dirty="0" smtClean="0"/>
              <a:t>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8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results of the tests put into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Report will</a:t>
            </a:r>
            <a:r>
              <a:rPr lang="en-US" baseline="0" dirty="0" smtClean="0"/>
              <a:t> help NFPA (National Fire Protection Association) to develop standard for handheld radios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66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2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Thermocouples- 11 on TC tree, thermocouples show the temperature</a:t>
            </a:r>
            <a:r>
              <a:rPr lang="en-US" baseline="0" dirty="0" smtClean="0"/>
              <a:t> for that localized area.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6 additional</a:t>
            </a:r>
            <a:r>
              <a:rPr lang="en-US" baseline="0" dirty="0" smtClean="0"/>
              <a:t> TC channels available to place on or near what we are testing (16-21)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3 Bi-directional probes measures velocity of flow in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Flux</a:t>
            </a:r>
            <a:r>
              <a:rPr lang="en-US" baseline="0" dirty="0" smtClean="0"/>
              <a:t> gauges which measure heat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3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Gear</a:t>
            </a:r>
            <a:r>
              <a:rPr lang="en-US" baseline="0" dirty="0" smtClean="0"/>
              <a:t> tests were done at 70, 100, &amp; 200C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70C test were for 20 </a:t>
            </a:r>
            <a:r>
              <a:rPr lang="en-US" baseline="0" dirty="0" err="1" smtClean="0"/>
              <a:t>mins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100 &amp; 200 C tests were done until the inside temperature reached 70C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At 70C FF will sustain major burns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2 TC’s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Front of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Between</a:t>
            </a:r>
            <a:r>
              <a:rPr lang="en-US" baseline="0" dirty="0" smtClean="0"/>
              <a:t> gear sample and wood, touching gear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4 TC’s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Two</a:t>
            </a:r>
            <a:r>
              <a:rPr lang="en-US" baseline="0" dirty="0" smtClean="0"/>
              <a:t> outside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Two inside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One in between two layers of gear samples (some test was ambient temp)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Optional 5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thermo</a:t>
            </a:r>
            <a:r>
              <a:rPr lang="en-US" baseline="0" dirty="0" smtClean="0"/>
              <a:t> couple to measure air in between two gear samples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05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week and next week live testing will be continuing at Delaware County Emergency Training Center and radios have been sent up to see how they will handle live fire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Results can be compared to lab testing results to see if temperatures are similar.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similar show that flow loop environment is good indication of what the sample will see live fire conditions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 flow loop to easily create environment that can be repeated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Manufacturers have to do multiple tests so they need a standard created for an environment like a flow loop or convection oven that can be easily repeat for testing. Doing multiple live fires a day is unrealistic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BB276-043C-4699-8292-4A3D14911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3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6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3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5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9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4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0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B04D772-8A6B-4EF9-B2CA-5B3A921B0A9F}" type="datetimeFigureOut">
              <a:rPr lang="en-US" smtClean="0"/>
              <a:t>8/4/2015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6CBA03-411C-4CC2-845F-914E9338D67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2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vi4SHqR2G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hyperlink" Target="http://www.legacy.com/obituaries/bostonglobe/obituary.aspx?pid=17040983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158" y="1702339"/>
            <a:ext cx="9144000" cy="2543915"/>
          </a:xfrm>
        </p:spPr>
        <p:txBody>
          <a:bodyPr>
            <a:noAutofit/>
          </a:bodyPr>
          <a:lstStyle/>
          <a:p>
            <a:r>
              <a:rPr lang="en-US" sz="6600" dirty="0" smtClean="0"/>
              <a:t>High Temperature Testing in Flow Loop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728" y="4419075"/>
            <a:ext cx="9144000" cy="1787172"/>
          </a:xfrm>
        </p:spPr>
        <p:txBody>
          <a:bodyPr>
            <a:normAutofit fontScale="47500" lnSpcReduction="20000"/>
          </a:bodyPr>
          <a:lstStyle/>
          <a:p>
            <a:r>
              <a:rPr lang="en-US" sz="3000" dirty="0" smtClean="0"/>
              <a:t>Jessica </a:t>
            </a:r>
            <a:r>
              <a:rPr lang="en-US" sz="3000" dirty="0" err="1" smtClean="0"/>
              <a:t>Meisinger</a:t>
            </a:r>
            <a:r>
              <a:rPr lang="en-US" sz="3000" dirty="0" smtClean="0"/>
              <a:t>-MacDonald</a:t>
            </a:r>
          </a:p>
          <a:p>
            <a:endParaRPr lang="en-US" dirty="0" smtClean="0"/>
          </a:p>
          <a:p>
            <a:r>
              <a:rPr lang="en-US" dirty="0" smtClean="0"/>
              <a:t>University of New Haven</a:t>
            </a:r>
          </a:p>
          <a:p>
            <a:r>
              <a:rPr lang="en-US" dirty="0" smtClean="0"/>
              <a:t>EL Fire Research Division – Fire Fighting Technology Group</a:t>
            </a:r>
          </a:p>
          <a:p>
            <a:r>
              <a:rPr lang="en-US" dirty="0" smtClean="0"/>
              <a:t>Advisors: Dan </a:t>
            </a:r>
            <a:r>
              <a:rPr lang="en-US" dirty="0" err="1" smtClean="0"/>
              <a:t>Madrzykowski</a:t>
            </a:r>
            <a:r>
              <a:rPr lang="en-US" dirty="0" smtClean="0"/>
              <a:t> and Michelle Donnelly </a:t>
            </a:r>
            <a:endParaRPr lang="en-US" dirty="0"/>
          </a:p>
          <a:p>
            <a:r>
              <a:rPr lang="en-US" dirty="0" smtClean="0"/>
              <a:t>August </a:t>
            </a:r>
            <a:r>
              <a:rPr lang="en-US" dirty="0"/>
              <a:t>4</a:t>
            </a:r>
            <a:r>
              <a:rPr lang="en-US" dirty="0" smtClean="0"/>
              <a:t>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comparisons to live fire testing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235" t="-330" r="12595" b="330"/>
          <a:stretch/>
        </p:blipFill>
        <p:spPr>
          <a:xfrm>
            <a:off x="2428567" y="2497993"/>
            <a:ext cx="3105203" cy="33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918" y="2497394"/>
            <a:ext cx="3272267" cy="33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94" y="816338"/>
            <a:ext cx="9064758" cy="53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8720" y="1845628"/>
            <a:ext cx="4937760" cy="4023360"/>
          </a:xfrm>
        </p:spPr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65715" y="286603"/>
            <a:ext cx="6529655" cy="5873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95" y="2655651"/>
            <a:ext cx="3773898" cy="27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0" y="2177364"/>
            <a:ext cx="5516640" cy="411834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535453" y="1807544"/>
            <a:ext cx="3518499" cy="415308"/>
          </a:xfrm>
        </p:spPr>
        <p:txBody>
          <a:bodyPr/>
          <a:lstStyle/>
          <a:p>
            <a:r>
              <a:rPr lang="en-US" dirty="0" smtClean="0"/>
              <a:t>July17_2015_100C_test3_A1A2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796" y="2177364"/>
            <a:ext cx="5504666" cy="41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Gear sample A1 and A2</a:t>
            </a:r>
          </a:p>
          <a:p>
            <a:r>
              <a:rPr lang="en-US" sz="2400" dirty="0" smtClean="0"/>
              <a:t>100</a:t>
            </a:r>
            <a:r>
              <a:rPr lang="en-US" sz="2400" dirty="0"/>
              <a:t>°</a:t>
            </a:r>
            <a:r>
              <a:rPr lang="en-US" sz="2400" dirty="0" smtClean="0"/>
              <a:t>C testing</a:t>
            </a:r>
          </a:p>
          <a:p>
            <a:pPr lvl="1"/>
            <a:r>
              <a:rPr lang="en-US" sz="2000" dirty="0" smtClean="0"/>
              <a:t>Keep sample in flow loop until inside temperature reaches 70</a:t>
            </a:r>
            <a:r>
              <a:rPr lang="en-US" sz="2000" dirty="0"/>
              <a:t>°</a:t>
            </a:r>
            <a:r>
              <a:rPr lang="en-US" sz="2000" dirty="0" smtClean="0"/>
              <a:t>C</a:t>
            </a:r>
          </a:p>
          <a:p>
            <a:r>
              <a:rPr lang="en-US" sz="2400" dirty="0" smtClean="0"/>
              <a:t>Monitor cool down until below 35°C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5" t="6735" r="19728" b="4605"/>
          <a:stretch/>
        </p:blipFill>
        <p:spPr>
          <a:xfrm>
            <a:off x="1970203" y="4006488"/>
            <a:ext cx="2405719" cy="262998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8237" y="1845734"/>
            <a:ext cx="537277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Helmet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389120" cy="472164"/>
          </a:xfrm>
        </p:spPr>
        <p:txBody>
          <a:bodyPr/>
          <a:lstStyle/>
          <a:p>
            <a:r>
              <a:rPr lang="en-US" dirty="0" smtClean="0"/>
              <a:t>Tests on 880, 1010, and leather helmets</a:t>
            </a:r>
            <a:endParaRPr lang="en-US" dirty="0"/>
          </a:p>
          <a:p>
            <a:pPr lvl="8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22212" r="13393" b="24152"/>
          <a:stretch/>
        </p:blipFill>
        <p:spPr>
          <a:xfrm rot="5400000">
            <a:off x="4284722" y="3087622"/>
            <a:ext cx="3470564" cy="2147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18667" r="4242" b="24512"/>
          <a:stretch/>
        </p:blipFill>
        <p:spPr>
          <a:xfrm rot="5400000">
            <a:off x="696189" y="3101682"/>
            <a:ext cx="3470565" cy="2119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621" r="230" b="17001"/>
          <a:stretch/>
        </p:blipFill>
        <p:spPr>
          <a:xfrm rot="5400000">
            <a:off x="7850331" y="3096486"/>
            <a:ext cx="3470564" cy="21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Helmet Testing</a:t>
            </a:r>
            <a:endParaRPr lang="en-US" dirty="0"/>
          </a:p>
        </p:txBody>
      </p:sp>
      <p:pic>
        <p:nvPicPr>
          <p:cNvPr id="1026" name="Picture 2" descr="\\cfs2e.nist.gov\733\~snapshot\nightly.2015-07-21_0000\internal\Fire Fighting Technology\Projects\DelCo_2015\Test_47_West_071515\Test_Pictures\Cannon20D\IMG_671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2210597"/>
            <a:ext cx="4937125" cy="329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4162" y="2213478"/>
            <a:ext cx="3291175" cy="3291175"/>
          </a:xfrm>
        </p:spPr>
      </p:pic>
    </p:spTree>
    <p:extLst>
      <p:ext uri="{BB962C8B-B14F-4D97-AF65-F5344CB8AC3E}">
        <p14:creationId xmlns:p14="http://schemas.microsoft.com/office/powerpoint/2010/main" val="285684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Testing Comparisons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4015"/>
            <a:ext cx="10058400" cy="4023360"/>
          </a:xfrm>
        </p:spPr>
        <p:txBody>
          <a:bodyPr/>
          <a:lstStyle/>
          <a:p>
            <a:r>
              <a:rPr lang="en-US" dirty="0" smtClean="0"/>
              <a:t>Live fire testing done at Delaware County Fire Training Facility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" y="2518839"/>
            <a:ext cx="2710238" cy="2032678"/>
          </a:xfrm>
          <a:prstGeom prst="rect">
            <a:avLst/>
          </a:prstGeom>
        </p:spPr>
      </p:pic>
      <p:pic>
        <p:nvPicPr>
          <p:cNvPr id="1026" name="Picture 2" descr="\\cfs2e.nist.gov\733\internal\Fire Fighting Technology\Projects\DelCo_2015\Test_48_West_071515\Test_Pictures\Cannon20D\IMG_681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r="10943"/>
          <a:stretch/>
        </p:blipFill>
        <p:spPr bwMode="auto">
          <a:xfrm rot="5400000">
            <a:off x="2882690" y="3363971"/>
            <a:ext cx="2758816" cy="26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outlook.office365.com/owa/service.svc/s/GetFileAttachment?id=AAMkAGU3YjA3OTZhLWQ3MDYtNGIxNy04ODMzLTkyOWYwODZhZjIzNABGAAAAAADEu7%2BlkNCETo9XuMeS9Hv1BwChJeb3yJU7Sr4b5c%2ForIh2AAAAAAEMAAChJeb3yJU7Sr4b5c%2ForIh2AAAvspyxAAABEgAQAC2HC%2FXldupGkHmTe%2B5yNo0%3D&amp;isImagePreview=True&amp;X-OWA-CANARY=oe2-GQtAr0CTpYy3NYB9OPCJX4M1mNIY3wCf5NKmmtYAphpTPIQKar7fWyqXuPJfCtlArdCTHz8."/>
          <p:cNvSpPr>
            <a:spLocks noChangeAspect="1" noChangeArrowheads="1"/>
          </p:cNvSpPr>
          <p:nvPr/>
        </p:nvSpPr>
        <p:spPr bwMode="auto">
          <a:xfrm>
            <a:off x="155575" y="-144463"/>
            <a:ext cx="4852360" cy="485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95077" y="2954727"/>
            <a:ext cx="3233853" cy="2425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9" t="51724" r="24186" b="16855"/>
          <a:stretch/>
        </p:blipFill>
        <p:spPr>
          <a:xfrm rot="5400000">
            <a:off x="5842529" y="3181919"/>
            <a:ext cx="3307646" cy="18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07" y="2519916"/>
            <a:ext cx="5706007" cy="334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Helmet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1301" y="2222206"/>
            <a:ext cx="3323737" cy="3646888"/>
          </a:xfrm>
        </p:spPr>
        <p:txBody>
          <a:bodyPr/>
          <a:lstStyle/>
          <a:p>
            <a:r>
              <a:rPr lang="en-US" dirty="0" smtClean="0"/>
              <a:t>Lab Test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70380" y="2222205"/>
            <a:ext cx="3585299" cy="3646889"/>
          </a:xfrm>
        </p:spPr>
        <p:txBody>
          <a:bodyPr/>
          <a:lstStyle/>
          <a:p>
            <a:r>
              <a:rPr lang="en-US" dirty="0" smtClean="0"/>
              <a:t>Field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97" y="3055163"/>
            <a:ext cx="3846860" cy="2813931"/>
          </a:xfrm>
          <a:prstGeom prst="rect">
            <a:avLst/>
          </a:prstGeom>
        </p:spPr>
      </p:pic>
      <p:pic>
        <p:nvPicPr>
          <p:cNvPr id="7" name="Content Placeholder 4" descr="IMG_7562.JPG (4272×2848)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16347" r="24519" b="8173"/>
          <a:stretch/>
        </p:blipFill>
        <p:spPr bwMode="auto">
          <a:xfrm>
            <a:off x="9645445" y="241455"/>
            <a:ext cx="1908393" cy="22784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17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standards that will have the gear outlast the users of the gear</a:t>
            </a:r>
            <a:endParaRPr lang="en-US" sz="2400" dirty="0"/>
          </a:p>
          <a:p>
            <a:pPr lvl="1"/>
            <a:r>
              <a:rPr lang="en-US" sz="2000" dirty="0" smtClean="0"/>
              <a:t>2006 Portable Radios Testing Begins at NIST</a:t>
            </a:r>
          </a:p>
          <a:p>
            <a:pPr lvl="1"/>
            <a:r>
              <a:rPr lang="en-US" sz="2000" dirty="0" smtClean="0"/>
              <a:t>PASS, SCBA, TIC Testing</a:t>
            </a:r>
          </a:p>
          <a:p>
            <a:pPr lvl="1"/>
            <a:r>
              <a:rPr lang="en-US" sz="2000" dirty="0" smtClean="0"/>
              <a:t>2014 Portable Radio Cords Testing</a:t>
            </a:r>
          </a:p>
          <a:p>
            <a:pPr lvl="1"/>
            <a:r>
              <a:rPr lang="en-US" sz="2000" dirty="0" smtClean="0"/>
              <a:t>2015 Portable Radio Speaker Microphone Testing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24536" r="10698"/>
          <a:stretch/>
        </p:blipFill>
        <p:spPr>
          <a:xfrm rot="5400000">
            <a:off x="6602834" y="3047525"/>
            <a:ext cx="3871179" cy="243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2417" y="3018082"/>
            <a:ext cx="293778" cy="846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574799"/>
            <a:ext cx="11547835" cy="3082041"/>
          </a:xfrm>
        </p:spPr>
        <p:txBody>
          <a:bodyPr>
            <a:normAutofit/>
          </a:bodyPr>
          <a:lstStyle/>
          <a:p>
            <a:r>
              <a:rPr lang="en-US" sz="6000" dirty="0"/>
              <a:t>Why are we doing this research?</a:t>
            </a:r>
          </a:p>
        </p:txBody>
      </p:sp>
    </p:spTree>
    <p:extLst>
      <p:ext uri="{BB962C8B-B14F-4D97-AF65-F5344CB8AC3E}">
        <p14:creationId xmlns:p14="http://schemas.microsoft.com/office/powerpoint/2010/main" val="19318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Radio Testing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0649"/>
            <a:ext cx="10515600" cy="40763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Existing Standards:</a:t>
            </a:r>
          </a:p>
          <a:p>
            <a:pPr lvl="1"/>
            <a:r>
              <a:rPr lang="en-US" sz="2200" dirty="0" smtClean="0"/>
              <a:t>NFPA122 8.3.5.4: “Mobile radios and associated equipment shall be manufactured for the </a:t>
            </a:r>
            <a:r>
              <a:rPr lang="en-US" sz="2200" b="1" dirty="0" smtClean="0">
                <a:solidFill>
                  <a:srgbClr val="FF0000"/>
                </a:solidFill>
              </a:rPr>
              <a:t>environment</a:t>
            </a:r>
            <a:r>
              <a:rPr lang="en-US" sz="2200" dirty="0" smtClean="0"/>
              <a:t> in which they are to be used”</a:t>
            </a:r>
          </a:p>
          <a:p>
            <a:endParaRPr lang="en-US" sz="2400" dirty="0" smtClean="0"/>
          </a:p>
          <a:p>
            <a:pPr lvl="1"/>
            <a:r>
              <a:rPr lang="en-US" sz="2200" dirty="0" smtClean="0"/>
              <a:t>NFPA1121 8.3.6.2: “Portable radios shall be manufactured for the </a:t>
            </a:r>
            <a:r>
              <a:rPr lang="en-US" sz="2200" b="1" dirty="0" smtClean="0">
                <a:solidFill>
                  <a:srgbClr val="FF0000"/>
                </a:solidFill>
              </a:rPr>
              <a:t>environment</a:t>
            </a:r>
            <a:r>
              <a:rPr lang="en-US" sz="2200" dirty="0" smtClean="0"/>
              <a:t> in which they are to be used and shall be the size and construction to allow their operation with one hand”</a:t>
            </a:r>
          </a:p>
        </p:txBody>
      </p:sp>
    </p:spTree>
    <p:extLst>
      <p:ext uri="{BB962C8B-B14F-4D97-AF65-F5344CB8AC3E}">
        <p14:creationId xmlns:p14="http://schemas.microsoft.com/office/powerpoint/2010/main" val="10647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239490"/>
              </p:ext>
            </p:extLst>
          </p:nvPr>
        </p:nvGraphicFramePr>
        <p:xfrm>
          <a:off x="1966608" y="2217907"/>
          <a:ext cx="8198796" cy="2986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932"/>
                <a:gridCol w="2732932"/>
                <a:gridCol w="2732932"/>
              </a:tblGrid>
              <a:tr h="5894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Thermal</a:t>
                      </a:r>
                      <a:r>
                        <a:rPr lang="en-US" baseline="0" dirty="0" smtClean="0"/>
                        <a:t>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</a:tr>
              <a:tr h="5992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   (212°F)</a:t>
                      </a:r>
                      <a:endParaRPr lang="en-US" dirty="0"/>
                    </a:p>
                  </a:txBody>
                  <a:tcPr/>
                </a:tc>
              </a:tr>
              <a:tr h="5992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   (320°F)</a:t>
                      </a:r>
                      <a:endParaRPr lang="en-US" dirty="0"/>
                    </a:p>
                  </a:txBody>
                  <a:tcPr/>
                </a:tc>
              </a:tr>
              <a:tr h="5992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III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260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   (500°F)</a:t>
                      </a:r>
                      <a:endParaRPr lang="en-US" dirty="0"/>
                    </a:p>
                  </a:txBody>
                  <a:tcPr/>
                </a:tc>
              </a:tr>
              <a:tr h="5992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 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 1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&gt;260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   (&gt;500°F)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4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</a:p>
          <a:p>
            <a:pPr marL="384048" lvl="2" indent="0">
              <a:buNone/>
            </a:pPr>
            <a:endParaRPr lang="en-US" sz="1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87101"/>
              </p:ext>
            </p:extLst>
          </p:nvPr>
        </p:nvGraphicFramePr>
        <p:xfrm>
          <a:off x="2091664" y="2400047"/>
          <a:ext cx="8317147" cy="332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001"/>
                <a:gridCol w="1225050"/>
                <a:gridCol w="1916302"/>
                <a:gridCol w="1925648"/>
                <a:gridCol w="2134146"/>
              </a:tblGrid>
              <a:tr h="32803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RSM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Thermal Class 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Thermal Class II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Thermal Class III</a:t>
                      </a:r>
                    </a:p>
                  </a:txBody>
                  <a:tcPr anchor="ctr"/>
                </a:tc>
              </a:tr>
              <a:tr h="32803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</a:tr>
              <a:tr h="328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328032">
                <a:tc vMerge="1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32803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</a:tr>
              <a:tr h="39917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 (120-180 sec)</a:t>
                      </a:r>
                      <a:endParaRPr lang="en-US" dirty="0"/>
                    </a:p>
                  </a:txBody>
                  <a:tcPr anchor="ctr"/>
                </a:tc>
              </a:tr>
              <a:tr h="32803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</a:p>
                  </a:txBody>
                  <a:tcPr anchor="ctr"/>
                </a:tc>
              </a:tr>
              <a:tr h="328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</a:tr>
              <a:tr h="32803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99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Testing </a:t>
            </a:r>
            <a:r>
              <a:rPr lang="en-US" sz="2800" dirty="0" smtClean="0"/>
              <a:t>– Post Class III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24341" r="23906" b="9542"/>
          <a:stretch/>
        </p:blipFill>
        <p:spPr>
          <a:xfrm rot="16200000">
            <a:off x="101229" y="2264015"/>
            <a:ext cx="4359403" cy="3488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6" t="20630" r="20607" b="5006"/>
          <a:stretch/>
        </p:blipFill>
        <p:spPr>
          <a:xfrm rot="16200000">
            <a:off x="3852992" y="2309339"/>
            <a:ext cx="4359402" cy="33983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9999" y="5132852"/>
            <a:ext cx="1396180" cy="255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35798" y="2976109"/>
            <a:ext cx="1396180" cy="255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t="17649" r="31930" b="14982"/>
          <a:stretch/>
        </p:blipFill>
        <p:spPr>
          <a:xfrm rot="5400000">
            <a:off x="7611111" y="2177780"/>
            <a:ext cx="4359403" cy="36614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237380">
            <a:off x="9311044" y="2358189"/>
            <a:ext cx="1372999" cy="217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25053" y="2483318"/>
            <a:ext cx="452387" cy="28875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00135" y="2976109"/>
            <a:ext cx="192505" cy="25563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Testing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2899685" cy="4023360"/>
          </a:xfrm>
        </p:spPr>
        <p:txBody>
          <a:bodyPr/>
          <a:lstStyle/>
          <a:p>
            <a:r>
              <a:rPr lang="en-US" dirty="0" smtClean="0"/>
              <a:t>Point of failure:</a:t>
            </a:r>
          </a:p>
          <a:p>
            <a:pPr lvl="1"/>
            <a:r>
              <a:rPr lang="en-US" dirty="0" smtClean="0"/>
              <a:t>PTT button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10309" r="23028" b="9691"/>
          <a:stretch/>
        </p:blipFill>
        <p:spPr>
          <a:xfrm>
            <a:off x="6365930" y="1920003"/>
            <a:ext cx="4167962" cy="4076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6204695">
            <a:off x="7347640" y="4208206"/>
            <a:ext cx="1396180" cy="255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t="21219" r="23811" b="12115"/>
          <a:stretch/>
        </p:blipFill>
        <p:spPr>
          <a:xfrm>
            <a:off x="1641987" y="2821080"/>
            <a:ext cx="4179788" cy="3175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4020009" y="4552337"/>
            <a:ext cx="1042218" cy="2556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9690" y="2655651"/>
            <a:ext cx="4336915" cy="3054384"/>
          </a:xfrm>
        </p:spPr>
        <p:txBody>
          <a:bodyPr/>
          <a:lstStyle/>
          <a:p>
            <a:r>
              <a:rPr lang="en-US" dirty="0"/>
              <a:t>http://www.ipu.co.uk/nfpa-20-national-fire-protection-association-safety-standard/</a:t>
            </a:r>
          </a:p>
        </p:txBody>
      </p:sp>
      <p:pic>
        <p:nvPicPr>
          <p:cNvPr id="1026" name="Picture 2" descr="http://www.ipu.co.uk/wp-content/uploads/2015/04/NFP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9" y="1853226"/>
            <a:ext cx="5971972" cy="42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1500" dirty="0" smtClean="0"/>
              <a:t>Questions?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518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3889513" y="3596930"/>
            <a:ext cx="4495800" cy="114300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www.youtube.com/watch?v=tvi4SHqR2Gc</a:t>
            </a:r>
            <a:endParaRPr lang="en-US" dirty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www.legacy.com/obituaries/bostonglobe/obituary.aspx?pid=170409832</a:t>
            </a:r>
            <a:endParaRPr lang="en-US" dirty="0"/>
          </a:p>
          <a:p>
            <a:r>
              <a:rPr lang="en-US" dirty="0" smtClean="0"/>
              <a:t>Funeral for Boston Firefighter Michael R. Kennedy</a:t>
            </a:r>
          </a:p>
          <a:p>
            <a:pPr lvl="1"/>
            <a:r>
              <a:rPr lang="en-US" dirty="0" smtClean="0"/>
              <a:t>BFD Ladder 15</a:t>
            </a:r>
          </a:p>
          <a:p>
            <a:pPr lvl="1"/>
            <a:r>
              <a:rPr lang="en-US" dirty="0" smtClean="0"/>
              <a:t>Fighting a 9 alarm fire with engine 33 in </a:t>
            </a:r>
            <a:r>
              <a:rPr lang="en-US" dirty="0" err="1" smtClean="0"/>
              <a:t>bostons</a:t>
            </a:r>
            <a:r>
              <a:rPr lang="en-US" dirty="0" smtClean="0"/>
              <a:t> Back Bay </a:t>
            </a:r>
          </a:p>
          <a:p>
            <a:pPr lvl="1"/>
            <a:r>
              <a:rPr lang="en-US" dirty="0" smtClean="0"/>
              <a:t>March 26, 2014</a:t>
            </a:r>
          </a:p>
          <a:p>
            <a:pPr lvl="1"/>
            <a:r>
              <a:rPr lang="en-US" dirty="0" smtClean="0"/>
              <a:t>Died at age 33</a:t>
            </a:r>
          </a:p>
          <a:p>
            <a:pPr lvl="1"/>
            <a:r>
              <a:rPr lang="en-US" dirty="0" smtClean="0"/>
              <a:t>Served 6 ½ years in USMC, Sgt., Combat Veteran of Operation Iraqi Freedom </a:t>
            </a:r>
            <a:endParaRPr lang="en-US" dirty="0"/>
          </a:p>
        </p:txBody>
      </p:sp>
      <p:pic>
        <p:nvPicPr>
          <p:cNvPr id="1026" name="Picture 2" descr="http://i.ytimg.com/vi/tvi4SHqR2Gc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35" y="195684"/>
            <a:ext cx="7867635" cy="58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Loop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Stainless steel loop with 60 Hz blower and heater</a:t>
            </a:r>
          </a:p>
          <a:p>
            <a:r>
              <a:rPr lang="en-US" dirty="0" smtClean="0"/>
              <a:t>Maximum temperature 500°C</a:t>
            </a:r>
            <a:endParaRPr lang="en-US" dirty="0"/>
          </a:p>
          <a:p>
            <a:r>
              <a:rPr lang="en-US" dirty="0" smtClean="0"/>
              <a:t>Inside flow loop: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Bi-directional probes</a:t>
            </a:r>
          </a:p>
          <a:p>
            <a:pPr lvl="1"/>
            <a:r>
              <a:rPr lang="en-US" dirty="0" smtClean="0"/>
              <a:t>Flux gauges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36" y="2340650"/>
            <a:ext cx="4849091" cy="36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5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57" y="2132736"/>
            <a:ext cx="5509243" cy="3699492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4" y="2256183"/>
            <a:ext cx="4630829" cy="34525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488634" y="2132736"/>
            <a:ext cx="2355923" cy="473405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88634" y="3697357"/>
            <a:ext cx="2355923" cy="213487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96547" y="2606141"/>
            <a:ext cx="1292087" cy="109121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844556" y="2132736"/>
            <a:ext cx="5509243" cy="369949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Loop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7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</a:t>
            </a:r>
            <a:r>
              <a:rPr lang="en-US" sz="2400" dirty="0" smtClean="0"/>
              <a:t>esting:</a:t>
            </a:r>
          </a:p>
          <a:p>
            <a:pPr lvl="1"/>
            <a:r>
              <a:rPr lang="en-US" sz="2000" dirty="0"/>
              <a:t>Gear Testing</a:t>
            </a:r>
          </a:p>
          <a:p>
            <a:pPr lvl="2"/>
            <a:r>
              <a:rPr lang="en-US" sz="1600" dirty="0"/>
              <a:t>Single sample with wood backing</a:t>
            </a:r>
          </a:p>
          <a:p>
            <a:pPr lvl="2"/>
            <a:r>
              <a:rPr lang="en-US" sz="1600" dirty="0"/>
              <a:t>Back to back samples</a:t>
            </a:r>
          </a:p>
          <a:p>
            <a:pPr lvl="1"/>
            <a:r>
              <a:rPr lang="en-US" sz="2000" dirty="0" smtClean="0"/>
              <a:t>Helmet Testing</a:t>
            </a:r>
          </a:p>
          <a:p>
            <a:pPr lvl="2"/>
            <a:r>
              <a:rPr lang="en-US" sz="1600" dirty="0" smtClean="0"/>
              <a:t>1010</a:t>
            </a:r>
          </a:p>
          <a:p>
            <a:pPr lvl="2"/>
            <a:r>
              <a:rPr lang="en-US" sz="1600" dirty="0" smtClean="0"/>
              <a:t>880</a:t>
            </a:r>
          </a:p>
          <a:p>
            <a:pPr lvl="2"/>
            <a:r>
              <a:rPr lang="en-US" sz="1600" dirty="0" smtClean="0"/>
              <a:t>Leather</a:t>
            </a:r>
          </a:p>
          <a:p>
            <a:pPr lvl="1"/>
            <a:r>
              <a:rPr lang="en-US" sz="2000" dirty="0" smtClean="0"/>
              <a:t>Radio Testing</a:t>
            </a:r>
          </a:p>
          <a:p>
            <a:pPr lvl="2"/>
            <a:r>
              <a:rPr lang="en-US" sz="1600" dirty="0" smtClean="0"/>
              <a:t>Remote Speaker Microphones (RSMs)</a:t>
            </a:r>
          </a:p>
          <a:p>
            <a:pPr lvl="2"/>
            <a:r>
              <a:rPr lang="en-US" sz="1600" dirty="0" smtClean="0"/>
              <a:t>3RSMs</a:t>
            </a:r>
          </a:p>
          <a:p>
            <a:pPr lvl="2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510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Gear Samples:</a:t>
            </a:r>
          </a:p>
          <a:p>
            <a:pPr lvl="1"/>
            <a:r>
              <a:rPr lang="en-US" sz="2000" dirty="0" smtClean="0"/>
              <a:t>A1, A2, A3</a:t>
            </a:r>
          </a:p>
          <a:p>
            <a:pPr lvl="1"/>
            <a:r>
              <a:rPr lang="en-US" sz="2000" dirty="0" smtClean="0"/>
              <a:t>B1, B2, B3</a:t>
            </a:r>
          </a:p>
          <a:p>
            <a:r>
              <a:rPr lang="en-US" sz="2400" dirty="0" smtClean="0"/>
              <a:t>Testing Setups</a:t>
            </a:r>
          </a:p>
          <a:p>
            <a:pPr lvl="1"/>
            <a:r>
              <a:rPr lang="en-US" sz="2000" dirty="0" smtClean="0"/>
              <a:t>Gear on wood backing</a:t>
            </a:r>
          </a:p>
          <a:p>
            <a:pPr lvl="1"/>
            <a:r>
              <a:rPr lang="en-US" sz="2000" dirty="0" smtClean="0"/>
              <a:t>Back to back gear tests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67" y="2092245"/>
            <a:ext cx="5295506" cy="35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Gear with wood backing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4686" r="16490"/>
          <a:stretch/>
        </p:blipFill>
        <p:spPr>
          <a:xfrm>
            <a:off x="1300898" y="2648931"/>
            <a:ext cx="3733015" cy="313720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6" t="8214" r="12104" b="5671"/>
          <a:stretch/>
        </p:blipFill>
        <p:spPr>
          <a:xfrm>
            <a:off x="6126480" y="2196446"/>
            <a:ext cx="4713402" cy="34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541" y="2911975"/>
            <a:ext cx="3549276" cy="236496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79252" y="2319818"/>
            <a:ext cx="4937125" cy="3291416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Back to back gear testing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98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8120</TotalTime>
  <Words>1367</Words>
  <Application>Microsoft Office PowerPoint</Application>
  <PresentationFormat>Widescreen</PresentationFormat>
  <Paragraphs>248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Retrospect</vt:lpstr>
      <vt:lpstr>High Temperature Testing in Flow Loop</vt:lpstr>
      <vt:lpstr>Why are we doing this research?</vt:lpstr>
      <vt:lpstr>PowerPoint Presentation</vt:lpstr>
      <vt:lpstr>Flow Loop </vt:lpstr>
      <vt:lpstr>Equipment </vt:lpstr>
      <vt:lpstr>Flow Loop </vt:lpstr>
      <vt:lpstr>Gear Testing</vt:lpstr>
      <vt:lpstr>Gear Testing</vt:lpstr>
      <vt:lpstr>Gear Testing</vt:lpstr>
      <vt:lpstr>What’s Next for Data</vt:lpstr>
      <vt:lpstr>Data</vt:lpstr>
      <vt:lpstr> Data</vt:lpstr>
      <vt:lpstr>Data</vt:lpstr>
      <vt:lpstr>Gear Testing</vt:lpstr>
      <vt:lpstr>Helmet Testing</vt:lpstr>
      <vt:lpstr>Helmet Testing</vt:lpstr>
      <vt:lpstr>Alternative Testing Comparisons </vt:lpstr>
      <vt:lpstr>Helmet Testing</vt:lpstr>
      <vt:lpstr>Radio Testing</vt:lpstr>
      <vt:lpstr>Radio Testing</vt:lpstr>
      <vt:lpstr>Radio Testing</vt:lpstr>
      <vt:lpstr>Radio Testing</vt:lpstr>
      <vt:lpstr>Radio Testing – Post Class III</vt:lpstr>
      <vt:lpstr>Radio Testing  </vt:lpstr>
      <vt:lpstr>What’s Next?</vt:lpstr>
      <vt:lpstr>Questions?</vt:lpstr>
    </vt:vector>
  </TitlesOfParts>
  <Company>NIST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Speaker Microphones Performance in High Temperature Environments</dc:title>
  <dc:creator>Meisinger-MacDonald, Jessica E.</dc:creator>
  <cp:lastModifiedBy>Meisinger-MacDonald, Jessica E.</cp:lastModifiedBy>
  <cp:revision>120</cp:revision>
  <dcterms:created xsi:type="dcterms:W3CDTF">2015-06-10T18:37:39Z</dcterms:created>
  <dcterms:modified xsi:type="dcterms:W3CDTF">2015-08-04T13:11:41Z</dcterms:modified>
</cp:coreProperties>
</file>